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1" r:id="rId8"/>
    <p:sldId id="262"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E947A5-C291-4D38-A895-BEDA7EA7A0F9}" type="doc">
      <dgm:prSet loTypeId="urn:microsoft.com/office/officeart/2005/8/layout/gear1" loCatId="relationship" qsTypeId="urn:microsoft.com/office/officeart/2005/8/quickstyle/simple5" qsCatId="simple" csTypeId="urn:microsoft.com/office/officeart/2005/8/colors/colorful1" csCatId="colorful" phldr="1"/>
      <dgm:spPr/>
    </dgm:pt>
    <dgm:pt modelId="{3796FD04-5E4B-4B56-8AF5-89F9951E53CC}">
      <dgm:prSet phldrT="[Texte]"/>
      <dgm:spPr/>
      <dgm:t>
        <a:bodyPr/>
        <a:lstStyle/>
        <a:p>
          <a:r>
            <a:rPr lang="fr-FR" dirty="0" smtClean="0"/>
            <a:t>Recherche </a:t>
          </a:r>
          <a:br>
            <a:rPr lang="fr-FR" dirty="0" smtClean="0"/>
          </a:br>
          <a:r>
            <a:rPr lang="fr-FR" dirty="0" smtClean="0"/>
            <a:t>Raisonnement</a:t>
          </a:r>
          <a:endParaRPr lang="fr-FR" dirty="0"/>
        </a:p>
      </dgm:t>
    </dgm:pt>
    <dgm:pt modelId="{4B1B7CEB-485A-42AF-95EC-93211403F130}" type="parTrans" cxnId="{AC3DA045-B0D9-497C-95FC-87E1F82AD04E}">
      <dgm:prSet/>
      <dgm:spPr/>
      <dgm:t>
        <a:bodyPr/>
        <a:lstStyle/>
        <a:p>
          <a:endParaRPr lang="fr-FR"/>
        </a:p>
      </dgm:t>
    </dgm:pt>
    <dgm:pt modelId="{47312A66-DFD1-42F5-8189-5BDFF38E60CF}" type="sibTrans" cxnId="{AC3DA045-B0D9-497C-95FC-87E1F82AD04E}">
      <dgm:prSet/>
      <dgm:spPr/>
      <dgm:t>
        <a:bodyPr/>
        <a:lstStyle/>
        <a:p>
          <a:endParaRPr lang="fr-FR"/>
        </a:p>
      </dgm:t>
    </dgm:pt>
    <dgm:pt modelId="{BF6E747F-BF66-4763-ACF5-88C5A9A5AB79}">
      <dgm:prSet phldrT="[Texte]" custT="1"/>
      <dgm:spPr/>
      <dgm:t>
        <a:bodyPr/>
        <a:lstStyle/>
        <a:p>
          <a:r>
            <a:rPr lang="fr-FR" sz="1600" dirty="0" smtClean="0"/>
            <a:t>Connaissances</a:t>
          </a:r>
          <a:endParaRPr lang="fr-FR" sz="1600" dirty="0"/>
        </a:p>
      </dgm:t>
    </dgm:pt>
    <dgm:pt modelId="{C1C6FF73-7DE9-4C36-84CC-8D92F52192AB}" type="parTrans" cxnId="{01B637AF-FF1F-4881-B2AA-6F925DE980E3}">
      <dgm:prSet/>
      <dgm:spPr/>
      <dgm:t>
        <a:bodyPr/>
        <a:lstStyle/>
        <a:p>
          <a:endParaRPr lang="fr-FR"/>
        </a:p>
      </dgm:t>
    </dgm:pt>
    <dgm:pt modelId="{7CB4E356-AFC0-4307-A77F-76A4B1DAACB6}" type="sibTrans" cxnId="{01B637AF-FF1F-4881-B2AA-6F925DE980E3}">
      <dgm:prSet/>
      <dgm:spPr/>
      <dgm:t>
        <a:bodyPr/>
        <a:lstStyle/>
        <a:p>
          <a:endParaRPr lang="fr-FR"/>
        </a:p>
      </dgm:t>
    </dgm:pt>
    <dgm:pt modelId="{DD81E2C5-BECE-4C24-9F44-41D978BBA8DC}">
      <dgm:prSet phldrT="[Texte]" custT="1"/>
      <dgm:spPr/>
      <dgm:t>
        <a:bodyPr/>
        <a:lstStyle/>
        <a:p>
          <a:r>
            <a:rPr lang="fr-FR" sz="1400" dirty="0" err="1" smtClean="0"/>
            <a:t>Comm</a:t>
          </a:r>
          <a:r>
            <a:rPr lang="fr-FR" sz="1400" dirty="0" smtClean="0"/>
            <a:t>’</a:t>
          </a:r>
          <a:endParaRPr lang="fr-FR" sz="500" dirty="0"/>
        </a:p>
      </dgm:t>
    </dgm:pt>
    <dgm:pt modelId="{5F7DDE76-A1EA-444E-9DCC-27179C40AC04}" type="parTrans" cxnId="{FEE431A4-B03E-4151-9426-F951CE1010CB}">
      <dgm:prSet/>
      <dgm:spPr/>
      <dgm:t>
        <a:bodyPr/>
        <a:lstStyle/>
        <a:p>
          <a:endParaRPr lang="fr-FR"/>
        </a:p>
      </dgm:t>
    </dgm:pt>
    <dgm:pt modelId="{42E8C8E3-EE6B-424E-AAF5-ADB99C06AE9F}" type="sibTrans" cxnId="{FEE431A4-B03E-4151-9426-F951CE1010CB}">
      <dgm:prSet/>
      <dgm:spPr/>
      <dgm:t>
        <a:bodyPr/>
        <a:lstStyle/>
        <a:p>
          <a:endParaRPr lang="fr-FR"/>
        </a:p>
      </dgm:t>
    </dgm:pt>
    <dgm:pt modelId="{286C8309-7D56-4CBC-8364-1F4EB58FCA21}" type="pres">
      <dgm:prSet presAssocID="{DAE947A5-C291-4D38-A895-BEDA7EA7A0F9}" presName="composite" presStyleCnt="0">
        <dgm:presLayoutVars>
          <dgm:chMax val="3"/>
          <dgm:animLvl val="lvl"/>
          <dgm:resizeHandles val="exact"/>
        </dgm:presLayoutVars>
      </dgm:prSet>
      <dgm:spPr/>
    </dgm:pt>
    <dgm:pt modelId="{9D161F3B-61F7-46E3-9352-F5D008DBFDDA}" type="pres">
      <dgm:prSet presAssocID="{3796FD04-5E4B-4B56-8AF5-89F9951E53CC}" presName="gear1" presStyleLbl="node1" presStyleIdx="0" presStyleCnt="3">
        <dgm:presLayoutVars>
          <dgm:chMax val="1"/>
          <dgm:bulletEnabled val="1"/>
        </dgm:presLayoutVars>
      </dgm:prSet>
      <dgm:spPr/>
      <dgm:t>
        <a:bodyPr/>
        <a:lstStyle/>
        <a:p>
          <a:endParaRPr lang="fr-FR"/>
        </a:p>
      </dgm:t>
    </dgm:pt>
    <dgm:pt modelId="{A350B8AD-48ED-4A70-A02C-B33275C97D94}" type="pres">
      <dgm:prSet presAssocID="{3796FD04-5E4B-4B56-8AF5-89F9951E53CC}" presName="gear1srcNode" presStyleLbl="node1" presStyleIdx="0" presStyleCnt="3"/>
      <dgm:spPr/>
      <dgm:t>
        <a:bodyPr/>
        <a:lstStyle/>
        <a:p>
          <a:endParaRPr lang="fr-FR"/>
        </a:p>
      </dgm:t>
    </dgm:pt>
    <dgm:pt modelId="{DB0B8465-5FD7-45C9-934D-8BE4A73D1E60}" type="pres">
      <dgm:prSet presAssocID="{3796FD04-5E4B-4B56-8AF5-89F9951E53CC}" presName="gear1dstNode" presStyleLbl="node1" presStyleIdx="0" presStyleCnt="3"/>
      <dgm:spPr/>
      <dgm:t>
        <a:bodyPr/>
        <a:lstStyle/>
        <a:p>
          <a:endParaRPr lang="fr-FR"/>
        </a:p>
      </dgm:t>
    </dgm:pt>
    <dgm:pt modelId="{F0C8021E-93BE-45D4-9427-0873E875B096}" type="pres">
      <dgm:prSet presAssocID="{BF6E747F-BF66-4763-ACF5-88C5A9A5AB79}" presName="gear2" presStyleLbl="node1" presStyleIdx="1" presStyleCnt="3">
        <dgm:presLayoutVars>
          <dgm:chMax val="1"/>
          <dgm:bulletEnabled val="1"/>
        </dgm:presLayoutVars>
      </dgm:prSet>
      <dgm:spPr/>
      <dgm:t>
        <a:bodyPr/>
        <a:lstStyle/>
        <a:p>
          <a:endParaRPr lang="fr-FR"/>
        </a:p>
      </dgm:t>
    </dgm:pt>
    <dgm:pt modelId="{E2510FC2-F1C5-4F00-835E-51557B7C8D20}" type="pres">
      <dgm:prSet presAssocID="{BF6E747F-BF66-4763-ACF5-88C5A9A5AB79}" presName="gear2srcNode" presStyleLbl="node1" presStyleIdx="1" presStyleCnt="3"/>
      <dgm:spPr/>
      <dgm:t>
        <a:bodyPr/>
        <a:lstStyle/>
        <a:p>
          <a:endParaRPr lang="fr-FR"/>
        </a:p>
      </dgm:t>
    </dgm:pt>
    <dgm:pt modelId="{879DCB03-E6D0-4796-81F3-AB23E5D7CF36}" type="pres">
      <dgm:prSet presAssocID="{BF6E747F-BF66-4763-ACF5-88C5A9A5AB79}" presName="gear2dstNode" presStyleLbl="node1" presStyleIdx="1" presStyleCnt="3"/>
      <dgm:spPr/>
      <dgm:t>
        <a:bodyPr/>
        <a:lstStyle/>
        <a:p>
          <a:endParaRPr lang="fr-FR"/>
        </a:p>
      </dgm:t>
    </dgm:pt>
    <dgm:pt modelId="{3112E5B4-9D0A-4E2C-BE05-19B42735C465}" type="pres">
      <dgm:prSet presAssocID="{DD81E2C5-BECE-4C24-9F44-41D978BBA8DC}" presName="gear3" presStyleLbl="node1" presStyleIdx="2" presStyleCnt="3"/>
      <dgm:spPr/>
      <dgm:t>
        <a:bodyPr/>
        <a:lstStyle/>
        <a:p>
          <a:endParaRPr lang="fr-FR"/>
        </a:p>
      </dgm:t>
    </dgm:pt>
    <dgm:pt modelId="{30A8FA1C-5263-4C4F-AD71-B27FDAB4B37C}" type="pres">
      <dgm:prSet presAssocID="{DD81E2C5-BECE-4C24-9F44-41D978BBA8DC}" presName="gear3tx" presStyleLbl="node1" presStyleIdx="2" presStyleCnt="3">
        <dgm:presLayoutVars>
          <dgm:chMax val="1"/>
          <dgm:bulletEnabled val="1"/>
        </dgm:presLayoutVars>
      </dgm:prSet>
      <dgm:spPr/>
      <dgm:t>
        <a:bodyPr/>
        <a:lstStyle/>
        <a:p>
          <a:endParaRPr lang="fr-FR"/>
        </a:p>
      </dgm:t>
    </dgm:pt>
    <dgm:pt modelId="{FAF5338A-28C6-486E-9EA8-5752E49C8901}" type="pres">
      <dgm:prSet presAssocID="{DD81E2C5-BECE-4C24-9F44-41D978BBA8DC}" presName="gear3srcNode" presStyleLbl="node1" presStyleIdx="2" presStyleCnt="3"/>
      <dgm:spPr/>
      <dgm:t>
        <a:bodyPr/>
        <a:lstStyle/>
        <a:p>
          <a:endParaRPr lang="fr-FR"/>
        </a:p>
      </dgm:t>
    </dgm:pt>
    <dgm:pt modelId="{DA3C56ED-F025-4073-9E5D-DB0B27E9C111}" type="pres">
      <dgm:prSet presAssocID="{DD81E2C5-BECE-4C24-9F44-41D978BBA8DC}" presName="gear3dstNode" presStyleLbl="node1" presStyleIdx="2" presStyleCnt="3"/>
      <dgm:spPr/>
      <dgm:t>
        <a:bodyPr/>
        <a:lstStyle/>
        <a:p>
          <a:endParaRPr lang="fr-FR"/>
        </a:p>
      </dgm:t>
    </dgm:pt>
    <dgm:pt modelId="{7759F6E3-F836-492A-AB8A-87A1D25A11EA}" type="pres">
      <dgm:prSet presAssocID="{47312A66-DFD1-42F5-8189-5BDFF38E60CF}" presName="connector1" presStyleLbl="sibTrans2D1" presStyleIdx="0" presStyleCnt="3"/>
      <dgm:spPr/>
      <dgm:t>
        <a:bodyPr/>
        <a:lstStyle/>
        <a:p>
          <a:endParaRPr lang="fr-FR"/>
        </a:p>
      </dgm:t>
    </dgm:pt>
    <dgm:pt modelId="{6A2D3B8F-8969-4AAF-9B5D-7BE6986EE8ED}" type="pres">
      <dgm:prSet presAssocID="{7CB4E356-AFC0-4307-A77F-76A4B1DAACB6}" presName="connector2" presStyleLbl="sibTrans2D1" presStyleIdx="1" presStyleCnt="3"/>
      <dgm:spPr/>
      <dgm:t>
        <a:bodyPr/>
        <a:lstStyle/>
        <a:p>
          <a:endParaRPr lang="fr-FR"/>
        </a:p>
      </dgm:t>
    </dgm:pt>
    <dgm:pt modelId="{8A84656D-F0FC-4A40-BB99-A6D66D5C3E0D}" type="pres">
      <dgm:prSet presAssocID="{42E8C8E3-EE6B-424E-AAF5-ADB99C06AE9F}" presName="connector3" presStyleLbl="sibTrans2D1" presStyleIdx="2" presStyleCnt="3"/>
      <dgm:spPr/>
      <dgm:t>
        <a:bodyPr/>
        <a:lstStyle/>
        <a:p>
          <a:endParaRPr lang="fr-FR"/>
        </a:p>
      </dgm:t>
    </dgm:pt>
  </dgm:ptLst>
  <dgm:cxnLst>
    <dgm:cxn modelId="{DA7CC020-3E53-449B-8508-69E2B03E8B79}" type="presOf" srcId="{BF6E747F-BF66-4763-ACF5-88C5A9A5AB79}" destId="{879DCB03-E6D0-4796-81F3-AB23E5D7CF36}" srcOrd="2" destOrd="0" presId="urn:microsoft.com/office/officeart/2005/8/layout/gear1"/>
    <dgm:cxn modelId="{FEE431A4-B03E-4151-9426-F951CE1010CB}" srcId="{DAE947A5-C291-4D38-A895-BEDA7EA7A0F9}" destId="{DD81E2C5-BECE-4C24-9F44-41D978BBA8DC}" srcOrd="2" destOrd="0" parTransId="{5F7DDE76-A1EA-444E-9DCC-27179C40AC04}" sibTransId="{42E8C8E3-EE6B-424E-AAF5-ADB99C06AE9F}"/>
    <dgm:cxn modelId="{1F815457-0D87-4712-A732-8CB7E3DFF1BD}" type="presOf" srcId="{7CB4E356-AFC0-4307-A77F-76A4B1DAACB6}" destId="{6A2D3B8F-8969-4AAF-9B5D-7BE6986EE8ED}" srcOrd="0" destOrd="0" presId="urn:microsoft.com/office/officeart/2005/8/layout/gear1"/>
    <dgm:cxn modelId="{F9B6735F-4951-4B02-B37F-ED876CAE4DDA}" type="presOf" srcId="{BF6E747F-BF66-4763-ACF5-88C5A9A5AB79}" destId="{E2510FC2-F1C5-4F00-835E-51557B7C8D20}" srcOrd="1" destOrd="0" presId="urn:microsoft.com/office/officeart/2005/8/layout/gear1"/>
    <dgm:cxn modelId="{C33C8E3A-B248-4D49-9A62-8F8BFC7D2F1F}" type="presOf" srcId="{3796FD04-5E4B-4B56-8AF5-89F9951E53CC}" destId="{A350B8AD-48ED-4A70-A02C-B33275C97D94}" srcOrd="1" destOrd="0" presId="urn:microsoft.com/office/officeart/2005/8/layout/gear1"/>
    <dgm:cxn modelId="{269A462C-0C12-4B09-BEBF-75E19DC51FF7}" type="presOf" srcId="{DAE947A5-C291-4D38-A895-BEDA7EA7A0F9}" destId="{286C8309-7D56-4CBC-8364-1F4EB58FCA21}" srcOrd="0" destOrd="0" presId="urn:microsoft.com/office/officeart/2005/8/layout/gear1"/>
    <dgm:cxn modelId="{AC3DA045-B0D9-497C-95FC-87E1F82AD04E}" srcId="{DAE947A5-C291-4D38-A895-BEDA7EA7A0F9}" destId="{3796FD04-5E4B-4B56-8AF5-89F9951E53CC}" srcOrd="0" destOrd="0" parTransId="{4B1B7CEB-485A-42AF-95EC-93211403F130}" sibTransId="{47312A66-DFD1-42F5-8189-5BDFF38E60CF}"/>
    <dgm:cxn modelId="{96334F3C-235F-42A6-A559-357AB3DAAB03}" type="presOf" srcId="{DD81E2C5-BECE-4C24-9F44-41D978BBA8DC}" destId="{FAF5338A-28C6-486E-9EA8-5752E49C8901}" srcOrd="2" destOrd="0" presId="urn:microsoft.com/office/officeart/2005/8/layout/gear1"/>
    <dgm:cxn modelId="{F8A758D2-D083-46BC-B647-36559793F14C}" type="presOf" srcId="{DD81E2C5-BECE-4C24-9F44-41D978BBA8DC}" destId="{DA3C56ED-F025-4073-9E5D-DB0B27E9C111}" srcOrd="3" destOrd="0" presId="urn:microsoft.com/office/officeart/2005/8/layout/gear1"/>
    <dgm:cxn modelId="{76669166-D7E3-489C-94F2-345777C3D8F3}" type="presOf" srcId="{3796FD04-5E4B-4B56-8AF5-89F9951E53CC}" destId="{9D161F3B-61F7-46E3-9352-F5D008DBFDDA}" srcOrd="0" destOrd="0" presId="urn:microsoft.com/office/officeart/2005/8/layout/gear1"/>
    <dgm:cxn modelId="{3B7C53D0-0B0D-4C84-86E9-4BA05A99B8F5}" type="presOf" srcId="{47312A66-DFD1-42F5-8189-5BDFF38E60CF}" destId="{7759F6E3-F836-492A-AB8A-87A1D25A11EA}" srcOrd="0" destOrd="0" presId="urn:microsoft.com/office/officeart/2005/8/layout/gear1"/>
    <dgm:cxn modelId="{898DE2B1-63B5-4500-9993-3A9833E09C08}" type="presOf" srcId="{DD81E2C5-BECE-4C24-9F44-41D978BBA8DC}" destId="{30A8FA1C-5263-4C4F-AD71-B27FDAB4B37C}" srcOrd="1" destOrd="0" presId="urn:microsoft.com/office/officeart/2005/8/layout/gear1"/>
    <dgm:cxn modelId="{9D3055ED-ACCE-4DDD-BAED-948F7D35DFD4}" type="presOf" srcId="{BF6E747F-BF66-4763-ACF5-88C5A9A5AB79}" destId="{F0C8021E-93BE-45D4-9427-0873E875B096}" srcOrd="0" destOrd="0" presId="urn:microsoft.com/office/officeart/2005/8/layout/gear1"/>
    <dgm:cxn modelId="{42C17BDC-A453-4C91-A0D6-26998D7277B5}" type="presOf" srcId="{3796FD04-5E4B-4B56-8AF5-89F9951E53CC}" destId="{DB0B8465-5FD7-45C9-934D-8BE4A73D1E60}" srcOrd="2" destOrd="0" presId="urn:microsoft.com/office/officeart/2005/8/layout/gear1"/>
    <dgm:cxn modelId="{AD31CAE4-88E0-4019-A1CB-B3777C110373}" type="presOf" srcId="{DD81E2C5-BECE-4C24-9F44-41D978BBA8DC}" destId="{3112E5B4-9D0A-4E2C-BE05-19B42735C465}" srcOrd="0" destOrd="0" presId="urn:microsoft.com/office/officeart/2005/8/layout/gear1"/>
    <dgm:cxn modelId="{CF463F01-BD0D-4566-960C-2D5E6B1E7D24}" type="presOf" srcId="{42E8C8E3-EE6B-424E-AAF5-ADB99C06AE9F}" destId="{8A84656D-F0FC-4A40-BB99-A6D66D5C3E0D}" srcOrd="0" destOrd="0" presId="urn:microsoft.com/office/officeart/2005/8/layout/gear1"/>
    <dgm:cxn modelId="{01B637AF-FF1F-4881-B2AA-6F925DE980E3}" srcId="{DAE947A5-C291-4D38-A895-BEDA7EA7A0F9}" destId="{BF6E747F-BF66-4763-ACF5-88C5A9A5AB79}" srcOrd="1" destOrd="0" parTransId="{C1C6FF73-7DE9-4C36-84CC-8D92F52192AB}" sibTransId="{7CB4E356-AFC0-4307-A77F-76A4B1DAACB6}"/>
    <dgm:cxn modelId="{FEDDE7C7-2B33-432B-8A80-3017E0E4B672}" type="presParOf" srcId="{286C8309-7D56-4CBC-8364-1F4EB58FCA21}" destId="{9D161F3B-61F7-46E3-9352-F5D008DBFDDA}" srcOrd="0" destOrd="0" presId="urn:microsoft.com/office/officeart/2005/8/layout/gear1"/>
    <dgm:cxn modelId="{1F08F536-943D-411A-AC3E-ED80C5FB87E5}" type="presParOf" srcId="{286C8309-7D56-4CBC-8364-1F4EB58FCA21}" destId="{A350B8AD-48ED-4A70-A02C-B33275C97D94}" srcOrd="1" destOrd="0" presId="urn:microsoft.com/office/officeart/2005/8/layout/gear1"/>
    <dgm:cxn modelId="{D7E8FE07-339A-428F-AEB3-DC53D3D59AD9}" type="presParOf" srcId="{286C8309-7D56-4CBC-8364-1F4EB58FCA21}" destId="{DB0B8465-5FD7-45C9-934D-8BE4A73D1E60}" srcOrd="2" destOrd="0" presId="urn:microsoft.com/office/officeart/2005/8/layout/gear1"/>
    <dgm:cxn modelId="{F13F1B3E-1C75-4052-9028-0403F91133F5}" type="presParOf" srcId="{286C8309-7D56-4CBC-8364-1F4EB58FCA21}" destId="{F0C8021E-93BE-45D4-9427-0873E875B096}" srcOrd="3" destOrd="0" presId="urn:microsoft.com/office/officeart/2005/8/layout/gear1"/>
    <dgm:cxn modelId="{6CA43003-4643-4356-AF30-FF00FFC9D993}" type="presParOf" srcId="{286C8309-7D56-4CBC-8364-1F4EB58FCA21}" destId="{E2510FC2-F1C5-4F00-835E-51557B7C8D20}" srcOrd="4" destOrd="0" presId="urn:microsoft.com/office/officeart/2005/8/layout/gear1"/>
    <dgm:cxn modelId="{56777C5B-25FC-4D69-8E49-3B00ABCF1FBE}" type="presParOf" srcId="{286C8309-7D56-4CBC-8364-1F4EB58FCA21}" destId="{879DCB03-E6D0-4796-81F3-AB23E5D7CF36}" srcOrd="5" destOrd="0" presId="urn:microsoft.com/office/officeart/2005/8/layout/gear1"/>
    <dgm:cxn modelId="{DEEA4AD9-FF09-4572-982F-B314223E0296}" type="presParOf" srcId="{286C8309-7D56-4CBC-8364-1F4EB58FCA21}" destId="{3112E5B4-9D0A-4E2C-BE05-19B42735C465}" srcOrd="6" destOrd="0" presId="urn:microsoft.com/office/officeart/2005/8/layout/gear1"/>
    <dgm:cxn modelId="{F0C91B9F-5ED5-4DD6-97A6-F86EF0EE5AA9}" type="presParOf" srcId="{286C8309-7D56-4CBC-8364-1F4EB58FCA21}" destId="{30A8FA1C-5263-4C4F-AD71-B27FDAB4B37C}" srcOrd="7" destOrd="0" presId="urn:microsoft.com/office/officeart/2005/8/layout/gear1"/>
    <dgm:cxn modelId="{5CAA0EDA-4A2C-41BD-BDB7-CD9541EAF21D}" type="presParOf" srcId="{286C8309-7D56-4CBC-8364-1F4EB58FCA21}" destId="{FAF5338A-28C6-486E-9EA8-5752E49C8901}" srcOrd="8" destOrd="0" presId="urn:microsoft.com/office/officeart/2005/8/layout/gear1"/>
    <dgm:cxn modelId="{AFDA0A24-7EB9-45CD-B958-FF4433A11DFC}" type="presParOf" srcId="{286C8309-7D56-4CBC-8364-1F4EB58FCA21}" destId="{DA3C56ED-F025-4073-9E5D-DB0B27E9C111}" srcOrd="9" destOrd="0" presId="urn:microsoft.com/office/officeart/2005/8/layout/gear1"/>
    <dgm:cxn modelId="{BC8F40DA-D475-45A0-A781-8CB3D546EE13}" type="presParOf" srcId="{286C8309-7D56-4CBC-8364-1F4EB58FCA21}" destId="{7759F6E3-F836-492A-AB8A-87A1D25A11EA}" srcOrd="10" destOrd="0" presId="urn:microsoft.com/office/officeart/2005/8/layout/gear1"/>
    <dgm:cxn modelId="{117F37F1-8409-4391-97B2-36ECF4A779AB}" type="presParOf" srcId="{286C8309-7D56-4CBC-8364-1F4EB58FCA21}" destId="{6A2D3B8F-8969-4AAF-9B5D-7BE6986EE8ED}" srcOrd="11" destOrd="0" presId="urn:microsoft.com/office/officeart/2005/8/layout/gear1"/>
    <dgm:cxn modelId="{33CF9AAE-AEA9-48C8-9880-69133923793F}" type="presParOf" srcId="{286C8309-7D56-4CBC-8364-1F4EB58FCA21}" destId="{8A84656D-F0FC-4A40-BB99-A6D66D5C3E0D}" srcOrd="12" destOrd="0" presId="urn:microsoft.com/office/officeart/2005/8/layout/gear1"/>
  </dgm:cxnLst>
  <dgm:bg/>
  <dgm:whole/>
</dgm:dataModel>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64ADECB-2822-410D-AABE-53DFED3B753C}" type="datetimeFigureOut">
              <a:rPr lang="fr-FR" smtClean="0"/>
              <a:pPr/>
              <a:t>02/09/2015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A05C5B3-DB99-455A-9B4E-8538F178B417}" type="slidenum">
              <a:rPr lang="fr-FR" smtClean="0"/>
              <a:pPr/>
              <a:t>‹N°›</a:t>
            </a:fld>
            <a:endParaRPr lang="fr-FR"/>
          </a:p>
        </p:txBody>
      </p:sp>
    </p:spTree>
    <p:extLst>
      <p:ext uri="{BB962C8B-B14F-4D97-AF65-F5344CB8AC3E}">
        <p14:creationId xmlns:p14="http://schemas.microsoft.com/office/powerpoint/2010/main" xmlns="" val="3149713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4ADECB-2822-410D-AABE-53DFED3B753C}" type="datetimeFigureOut">
              <a:rPr lang="fr-FR" smtClean="0"/>
              <a:pPr/>
              <a:t>02/09/2015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A05C5B3-DB99-455A-9B4E-8538F178B417}" type="slidenum">
              <a:rPr lang="fr-FR" smtClean="0"/>
              <a:pPr/>
              <a:t>‹N°›</a:t>
            </a:fld>
            <a:endParaRPr lang="fr-FR"/>
          </a:p>
        </p:txBody>
      </p:sp>
    </p:spTree>
    <p:extLst>
      <p:ext uri="{BB962C8B-B14F-4D97-AF65-F5344CB8AC3E}">
        <p14:creationId xmlns:p14="http://schemas.microsoft.com/office/powerpoint/2010/main" xmlns="" val="651884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4ADECB-2822-410D-AABE-53DFED3B753C}" type="datetimeFigureOut">
              <a:rPr lang="fr-FR" smtClean="0"/>
              <a:pPr/>
              <a:t>02/09/2015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A05C5B3-DB99-455A-9B4E-8538F178B417}" type="slidenum">
              <a:rPr lang="fr-FR" smtClean="0"/>
              <a:pPr/>
              <a:t>‹N°›</a:t>
            </a:fld>
            <a:endParaRPr lang="fr-FR"/>
          </a:p>
        </p:txBody>
      </p:sp>
    </p:spTree>
    <p:extLst>
      <p:ext uri="{BB962C8B-B14F-4D97-AF65-F5344CB8AC3E}">
        <p14:creationId xmlns:p14="http://schemas.microsoft.com/office/powerpoint/2010/main" xmlns="" val="864956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4ADECB-2822-410D-AABE-53DFED3B753C}" type="datetimeFigureOut">
              <a:rPr lang="fr-FR" smtClean="0"/>
              <a:pPr/>
              <a:t>02/09/2015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A05C5B3-DB99-455A-9B4E-8538F178B417}" type="slidenum">
              <a:rPr lang="fr-FR" smtClean="0"/>
              <a:pPr/>
              <a:t>‹N°›</a:t>
            </a:fld>
            <a:endParaRPr lang="fr-FR"/>
          </a:p>
        </p:txBody>
      </p:sp>
    </p:spTree>
    <p:extLst>
      <p:ext uri="{BB962C8B-B14F-4D97-AF65-F5344CB8AC3E}">
        <p14:creationId xmlns:p14="http://schemas.microsoft.com/office/powerpoint/2010/main" xmlns="" val="3559376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64ADECB-2822-410D-AABE-53DFED3B753C}" type="datetimeFigureOut">
              <a:rPr lang="fr-FR" smtClean="0"/>
              <a:pPr/>
              <a:t>02/09/2015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A05C5B3-DB99-455A-9B4E-8538F178B417}" type="slidenum">
              <a:rPr lang="fr-FR" smtClean="0"/>
              <a:pPr/>
              <a:t>‹N°›</a:t>
            </a:fld>
            <a:endParaRPr lang="fr-FR"/>
          </a:p>
        </p:txBody>
      </p:sp>
    </p:spTree>
    <p:extLst>
      <p:ext uri="{BB962C8B-B14F-4D97-AF65-F5344CB8AC3E}">
        <p14:creationId xmlns:p14="http://schemas.microsoft.com/office/powerpoint/2010/main" xmlns="" val="3816256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64ADECB-2822-410D-AABE-53DFED3B753C}" type="datetimeFigureOut">
              <a:rPr lang="fr-FR" smtClean="0"/>
              <a:pPr/>
              <a:t>02/09/2015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A05C5B3-DB99-455A-9B4E-8538F178B417}" type="slidenum">
              <a:rPr lang="fr-FR" smtClean="0"/>
              <a:pPr/>
              <a:t>‹N°›</a:t>
            </a:fld>
            <a:endParaRPr lang="fr-FR"/>
          </a:p>
        </p:txBody>
      </p:sp>
    </p:spTree>
    <p:extLst>
      <p:ext uri="{BB962C8B-B14F-4D97-AF65-F5344CB8AC3E}">
        <p14:creationId xmlns:p14="http://schemas.microsoft.com/office/powerpoint/2010/main" xmlns="" val="3881584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64ADECB-2822-410D-AABE-53DFED3B753C}" type="datetimeFigureOut">
              <a:rPr lang="fr-FR" smtClean="0"/>
              <a:pPr/>
              <a:t>02/09/2015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A05C5B3-DB99-455A-9B4E-8538F178B417}" type="slidenum">
              <a:rPr lang="fr-FR" smtClean="0"/>
              <a:pPr/>
              <a:t>‹N°›</a:t>
            </a:fld>
            <a:endParaRPr lang="fr-FR"/>
          </a:p>
        </p:txBody>
      </p:sp>
    </p:spTree>
    <p:extLst>
      <p:ext uri="{BB962C8B-B14F-4D97-AF65-F5344CB8AC3E}">
        <p14:creationId xmlns:p14="http://schemas.microsoft.com/office/powerpoint/2010/main" xmlns="" val="3746375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64ADECB-2822-410D-AABE-53DFED3B753C}" type="datetimeFigureOut">
              <a:rPr lang="fr-FR" smtClean="0"/>
              <a:pPr/>
              <a:t>02/09/2015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A05C5B3-DB99-455A-9B4E-8538F178B417}" type="slidenum">
              <a:rPr lang="fr-FR" smtClean="0"/>
              <a:pPr/>
              <a:t>‹N°›</a:t>
            </a:fld>
            <a:endParaRPr lang="fr-FR"/>
          </a:p>
        </p:txBody>
      </p:sp>
    </p:spTree>
    <p:extLst>
      <p:ext uri="{BB962C8B-B14F-4D97-AF65-F5344CB8AC3E}">
        <p14:creationId xmlns:p14="http://schemas.microsoft.com/office/powerpoint/2010/main" xmlns="" val="3115310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64ADECB-2822-410D-AABE-53DFED3B753C}" type="datetimeFigureOut">
              <a:rPr lang="fr-FR" smtClean="0"/>
              <a:pPr/>
              <a:t>02/09/2015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A05C5B3-DB99-455A-9B4E-8538F178B417}" type="slidenum">
              <a:rPr lang="fr-FR" smtClean="0"/>
              <a:pPr/>
              <a:t>‹N°›</a:t>
            </a:fld>
            <a:endParaRPr lang="fr-FR"/>
          </a:p>
        </p:txBody>
      </p:sp>
    </p:spTree>
    <p:extLst>
      <p:ext uri="{BB962C8B-B14F-4D97-AF65-F5344CB8AC3E}">
        <p14:creationId xmlns:p14="http://schemas.microsoft.com/office/powerpoint/2010/main" xmlns="" val="799198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64ADECB-2822-410D-AABE-53DFED3B753C}" type="datetimeFigureOut">
              <a:rPr lang="fr-FR" smtClean="0"/>
              <a:pPr/>
              <a:t>02/09/2015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A05C5B3-DB99-455A-9B4E-8538F178B417}" type="slidenum">
              <a:rPr lang="fr-FR" smtClean="0"/>
              <a:pPr/>
              <a:t>‹N°›</a:t>
            </a:fld>
            <a:endParaRPr lang="fr-FR"/>
          </a:p>
        </p:txBody>
      </p:sp>
    </p:spTree>
    <p:extLst>
      <p:ext uri="{BB962C8B-B14F-4D97-AF65-F5344CB8AC3E}">
        <p14:creationId xmlns:p14="http://schemas.microsoft.com/office/powerpoint/2010/main" xmlns="" val="4166376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64ADECB-2822-410D-AABE-53DFED3B753C}" type="datetimeFigureOut">
              <a:rPr lang="fr-FR" smtClean="0"/>
              <a:pPr/>
              <a:t>02/09/2015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A05C5B3-DB99-455A-9B4E-8538F178B417}" type="slidenum">
              <a:rPr lang="fr-FR" smtClean="0"/>
              <a:pPr/>
              <a:t>‹N°›</a:t>
            </a:fld>
            <a:endParaRPr lang="fr-FR"/>
          </a:p>
        </p:txBody>
      </p:sp>
    </p:spTree>
    <p:extLst>
      <p:ext uri="{BB962C8B-B14F-4D97-AF65-F5344CB8AC3E}">
        <p14:creationId xmlns:p14="http://schemas.microsoft.com/office/powerpoint/2010/main" xmlns="" val="1662296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DECB-2822-410D-AABE-53DFED3B753C}" type="datetimeFigureOut">
              <a:rPr lang="fr-FR" smtClean="0"/>
              <a:pPr/>
              <a:t>02/09/2015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05C5B3-DB99-455A-9B4E-8538F178B417}" type="slidenum">
              <a:rPr lang="fr-FR" smtClean="0"/>
              <a:pPr/>
              <a:t>‹N°›</a:t>
            </a:fld>
            <a:endParaRPr lang="fr-FR"/>
          </a:p>
        </p:txBody>
      </p:sp>
    </p:spTree>
    <p:extLst>
      <p:ext uri="{BB962C8B-B14F-4D97-AF65-F5344CB8AC3E}">
        <p14:creationId xmlns:p14="http://schemas.microsoft.com/office/powerpoint/2010/main" xmlns="" val="95734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gif"/><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 Id="rId4" Type="http://schemas.openxmlformats.org/officeDocument/2006/relationships/image" Target="../media/image19.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2143116"/>
            <a:ext cx="9144000" cy="1470025"/>
          </a:xfrm>
        </p:spPr>
        <p:txBody>
          <a:bodyPr/>
          <a:lstStyle/>
          <a:p>
            <a:r>
              <a:rPr lang="fr-FR" sz="8800" dirty="0" smtClean="0"/>
              <a:t>MPS</a:t>
            </a:r>
            <a:endParaRPr lang="fr-FR" dirty="0"/>
          </a:p>
        </p:txBody>
      </p:sp>
      <p:sp>
        <p:nvSpPr>
          <p:cNvPr id="3" name="Sous-titre 2"/>
          <p:cNvSpPr>
            <a:spLocks noGrp="1"/>
          </p:cNvSpPr>
          <p:nvPr>
            <p:ph type="subTitle" idx="1"/>
          </p:nvPr>
        </p:nvSpPr>
        <p:spPr>
          <a:xfrm>
            <a:off x="0" y="3714752"/>
            <a:ext cx="9144000" cy="642942"/>
          </a:xfrm>
        </p:spPr>
        <p:txBody>
          <a:bodyPr/>
          <a:lstStyle/>
          <a:p>
            <a:r>
              <a:rPr lang="fr-FR" dirty="0" smtClean="0"/>
              <a:t>Méthodes et Pratiques Scientifiques</a:t>
            </a:r>
            <a:endParaRPr lang="fr-FR" dirty="0"/>
          </a:p>
        </p:txBody>
      </p:sp>
      <p:pic>
        <p:nvPicPr>
          <p:cNvPr id="7170" name="Picture 2" descr="http://www.lyc-verne-cergy.ac-versailles.fr/IMG/jpg/crime_scene0.jpg"/>
          <p:cNvPicPr>
            <a:picLocks noChangeAspect="1" noChangeArrowheads="1"/>
          </p:cNvPicPr>
          <p:nvPr/>
        </p:nvPicPr>
        <p:blipFill>
          <a:blip r:embed="rId2" cstate="screen"/>
          <a:srcRect/>
          <a:stretch>
            <a:fillRect/>
          </a:stretch>
        </p:blipFill>
        <p:spPr bwMode="auto">
          <a:xfrm>
            <a:off x="5061657" y="785794"/>
            <a:ext cx="1396736" cy="1000133"/>
          </a:xfrm>
          <a:prstGeom prst="rect">
            <a:avLst/>
          </a:prstGeom>
          <a:noFill/>
        </p:spPr>
      </p:pic>
      <p:pic>
        <p:nvPicPr>
          <p:cNvPr id="7172" name="Picture 4" descr="http://vincent.vilnoy.free.fr/blog/wp-content/uploads/empreinte1.gif"/>
          <p:cNvPicPr>
            <a:picLocks noChangeAspect="1" noChangeArrowheads="1"/>
          </p:cNvPicPr>
          <p:nvPr/>
        </p:nvPicPr>
        <p:blipFill>
          <a:blip r:embed="rId3"/>
          <a:srcRect/>
          <a:stretch>
            <a:fillRect/>
          </a:stretch>
        </p:blipFill>
        <p:spPr bwMode="auto">
          <a:xfrm>
            <a:off x="428596" y="2702707"/>
            <a:ext cx="785818" cy="785818"/>
          </a:xfrm>
          <a:prstGeom prst="rect">
            <a:avLst/>
          </a:prstGeom>
          <a:noFill/>
        </p:spPr>
      </p:pic>
      <p:pic>
        <p:nvPicPr>
          <p:cNvPr id="7174" name="Picture 6" descr="Résultats de recherche d'images pour « méthodes et pratiques scientifiques »"/>
          <p:cNvPicPr>
            <a:picLocks noChangeAspect="1" noChangeArrowheads="1"/>
          </p:cNvPicPr>
          <p:nvPr/>
        </p:nvPicPr>
        <p:blipFill>
          <a:blip r:embed="rId4"/>
          <a:srcRect/>
          <a:stretch>
            <a:fillRect/>
          </a:stretch>
        </p:blipFill>
        <p:spPr bwMode="auto">
          <a:xfrm>
            <a:off x="2838002" y="714356"/>
            <a:ext cx="1395405" cy="1045207"/>
          </a:xfrm>
          <a:prstGeom prst="rect">
            <a:avLst/>
          </a:prstGeom>
          <a:noFill/>
        </p:spPr>
      </p:pic>
      <p:pic>
        <p:nvPicPr>
          <p:cNvPr id="7176" name="Picture 8" descr="Résultats de recherche d'images pour « méthodes et pratiques scientifiques »"/>
          <p:cNvPicPr>
            <a:picLocks noChangeAspect="1" noChangeArrowheads="1"/>
          </p:cNvPicPr>
          <p:nvPr/>
        </p:nvPicPr>
        <p:blipFill>
          <a:blip r:embed="rId5"/>
          <a:srcRect/>
          <a:stretch>
            <a:fillRect/>
          </a:stretch>
        </p:blipFill>
        <p:spPr bwMode="auto">
          <a:xfrm>
            <a:off x="7286644" y="571480"/>
            <a:ext cx="1143000" cy="1314451"/>
          </a:xfrm>
          <a:prstGeom prst="rect">
            <a:avLst/>
          </a:prstGeom>
          <a:noFill/>
        </p:spPr>
      </p:pic>
      <p:pic>
        <p:nvPicPr>
          <p:cNvPr id="7179" name="Picture 11"/>
          <p:cNvPicPr>
            <a:picLocks noChangeAspect="1" noChangeArrowheads="1"/>
          </p:cNvPicPr>
          <p:nvPr/>
        </p:nvPicPr>
        <p:blipFill>
          <a:blip r:embed="rId6"/>
          <a:srcRect/>
          <a:stretch>
            <a:fillRect/>
          </a:stretch>
        </p:blipFill>
        <p:spPr bwMode="auto">
          <a:xfrm>
            <a:off x="1071538" y="428604"/>
            <a:ext cx="938214" cy="1909348"/>
          </a:xfrm>
          <a:prstGeom prst="rect">
            <a:avLst/>
          </a:prstGeom>
          <a:noFill/>
          <a:ln w="9525">
            <a:noFill/>
            <a:miter lim="800000"/>
            <a:headEnd/>
            <a:tailEnd/>
          </a:ln>
          <a:effectLst/>
        </p:spPr>
      </p:pic>
      <p:pic>
        <p:nvPicPr>
          <p:cNvPr id="7181" name="Picture 13" descr="Résultats de recherche d'images pour « méthodes et pratiques scientifiques »"/>
          <p:cNvPicPr>
            <a:picLocks noChangeAspect="1" noChangeArrowheads="1"/>
          </p:cNvPicPr>
          <p:nvPr/>
        </p:nvPicPr>
        <p:blipFill>
          <a:blip r:embed="rId7" cstate="screen"/>
          <a:srcRect/>
          <a:stretch>
            <a:fillRect/>
          </a:stretch>
        </p:blipFill>
        <p:spPr bwMode="auto">
          <a:xfrm>
            <a:off x="7929586" y="2643182"/>
            <a:ext cx="904868" cy="904868"/>
          </a:xfrm>
          <a:prstGeom prst="rect">
            <a:avLst/>
          </a:prstGeom>
          <a:noFill/>
        </p:spPr>
      </p:pic>
      <p:pic>
        <p:nvPicPr>
          <p:cNvPr id="7183" name="Picture 15" descr="http://www.lyc-newton-clichy.ac-versailles.fr/local/cache-vignettes/L200xH146/arton37-95255.jpg"/>
          <p:cNvPicPr>
            <a:picLocks noChangeAspect="1" noChangeArrowheads="1"/>
          </p:cNvPicPr>
          <p:nvPr/>
        </p:nvPicPr>
        <p:blipFill>
          <a:blip r:embed="rId8"/>
          <a:srcRect/>
          <a:stretch>
            <a:fillRect/>
          </a:stretch>
        </p:blipFill>
        <p:spPr bwMode="auto">
          <a:xfrm>
            <a:off x="571472" y="5000636"/>
            <a:ext cx="1905000" cy="1390651"/>
          </a:xfrm>
          <a:prstGeom prst="rect">
            <a:avLst/>
          </a:prstGeom>
          <a:noFill/>
        </p:spPr>
      </p:pic>
      <p:pic>
        <p:nvPicPr>
          <p:cNvPr id="7185" name="Picture 17" descr="http://webetab.ac-bordeaux.fr/lauregatet/fileadmin/0240025X/fichiers_publics/LYCEE/cheveux1.jpg"/>
          <p:cNvPicPr>
            <a:picLocks noChangeAspect="1" noChangeArrowheads="1"/>
          </p:cNvPicPr>
          <p:nvPr/>
        </p:nvPicPr>
        <p:blipFill>
          <a:blip r:embed="rId9" cstate="screen"/>
          <a:srcRect/>
          <a:stretch>
            <a:fillRect/>
          </a:stretch>
        </p:blipFill>
        <p:spPr bwMode="auto">
          <a:xfrm>
            <a:off x="3809988" y="5357826"/>
            <a:ext cx="1928826" cy="818290"/>
          </a:xfrm>
          <a:prstGeom prst="rect">
            <a:avLst/>
          </a:prstGeom>
          <a:noFill/>
        </p:spPr>
      </p:pic>
      <p:pic>
        <p:nvPicPr>
          <p:cNvPr id="7187" name="Picture 19" descr="http://www.lycee-stanislas.org/blogs/actualite/public/.svt2011_m.jpg"/>
          <p:cNvPicPr>
            <a:picLocks noChangeAspect="1" noChangeArrowheads="1"/>
          </p:cNvPicPr>
          <p:nvPr/>
        </p:nvPicPr>
        <p:blipFill>
          <a:blip r:embed="rId10"/>
          <a:srcRect/>
          <a:stretch>
            <a:fillRect/>
          </a:stretch>
        </p:blipFill>
        <p:spPr bwMode="auto">
          <a:xfrm>
            <a:off x="7072330" y="4530258"/>
            <a:ext cx="1706950" cy="1884295"/>
          </a:xfrm>
          <a:prstGeom prst="rect">
            <a:avLst/>
          </a:prstGeom>
          <a:noFill/>
        </p:spPr>
      </p:pic>
    </p:spTree>
    <p:extLst>
      <p:ext uri="{BB962C8B-B14F-4D97-AF65-F5344CB8AC3E}">
        <p14:creationId xmlns:p14="http://schemas.microsoft.com/office/powerpoint/2010/main" xmlns="" val="1236232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03039"/>
            <a:ext cx="4689745" cy="461665"/>
          </a:xfrm>
          <a:prstGeom prst="rect">
            <a:avLst/>
          </a:prstGeom>
        </p:spPr>
        <p:txBody>
          <a:bodyPr wrap="none">
            <a:spAutoFit/>
          </a:bodyPr>
          <a:lstStyle/>
          <a:p>
            <a:r>
              <a:rPr lang="fr-FR" sz="2400" u="sng" dirty="0" smtClean="0"/>
              <a:t>Méthodes et Pratiques Scientifiques</a:t>
            </a:r>
            <a:endParaRPr lang="fr-FR" sz="2400" u="sng" dirty="0"/>
          </a:p>
        </p:txBody>
      </p:sp>
      <p:sp>
        <p:nvSpPr>
          <p:cNvPr id="3" name="Rectangle 2"/>
          <p:cNvSpPr/>
          <p:nvPr/>
        </p:nvSpPr>
        <p:spPr>
          <a:xfrm>
            <a:off x="714348" y="1714488"/>
            <a:ext cx="4857784" cy="4524315"/>
          </a:xfrm>
          <a:prstGeom prst="rect">
            <a:avLst/>
          </a:prstGeom>
        </p:spPr>
        <p:txBody>
          <a:bodyPr wrap="square">
            <a:spAutoFit/>
          </a:bodyPr>
          <a:lstStyle/>
          <a:p>
            <a:pPr marL="342900" indent="-342900">
              <a:buFont typeface="Arial" panose="020B0604020202020204" pitchFamily="34" charset="0"/>
              <a:buChar char="•"/>
            </a:pPr>
            <a:r>
              <a:rPr lang="fr-FR" sz="2400" u="sng" dirty="0" smtClean="0"/>
              <a:t>Découvrir</a:t>
            </a:r>
            <a:r>
              <a:rPr lang="fr-FR" sz="2400" dirty="0" smtClean="0"/>
              <a:t> différents domaines des Mathématiques, des Sciences Physiques et Chimiques et des Sciences de la Vie et de la Terre.</a:t>
            </a:r>
          </a:p>
          <a:p>
            <a:pPr marL="342900" indent="-342900">
              <a:buFont typeface="Arial" panose="020B0604020202020204" pitchFamily="34" charset="0"/>
              <a:buChar char="•"/>
            </a:pPr>
            <a:r>
              <a:rPr lang="fr-FR" sz="2400" u="sng" dirty="0" smtClean="0"/>
              <a:t>Montrer</a:t>
            </a:r>
            <a:r>
              <a:rPr lang="fr-FR" sz="2400" dirty="0" smtClean="0"/>
              <a:t> l’apport de ces trois disciplines pour trouver des réponses aux questions scientifiques que soulève une société moderne, de faire percevoir différents grands enjeux et de donner les moyens de les aborder de façon objective.</a:t>
            </a:r>
            <a:endParaRPr lang="fr-FR" sz="2400" dirty="0"/>
          </a:p>
        </p:txBody>
      </p:sp>
      <p:sp>
        <p:nvSpPr>
          <p:cNvPr id="4" name="Rectangle 3"/>
          <p:cNvSpPr/>
          <p:nvPr/>
        </p:nvSpPr>
        <p:spPr>
          <a:xfrm>
            <a:off x="611560" y="928670"/>
            <a:ext cx="2264146" cy="461665"/>
          </a:xfrm>
          <a:prstGeom prst="rect">
            <a:avLst/>
          </a:prstGeom>
        </p:spPr>
        <p:txBody>
          <a:bodyPr wrap="none">
            <a:spAutoFit/>
          </a:bodyPr>
          <a:lstStyle/>
          <a:p>
            <a:r>
              <a:rPr lang="fr-FR" sz="2400" dirty="0" smtClean="0"/>
              <a:t>MPS, c’est pour :</a:t>
            </a:r>
            <a:endParaRPr lang="fr-FR" sz="2400" dirty="0"/>
          </a:p>
        </p:txBody>
      </p:sp>
      <p:sp>
        <p:nvSpPr>
          <p:cNvPr id="5" name="Ellipse 4"/>
          <p:cNvSpPr/>
          <p:nvPr/>
        </p:nvSpPr>
        <p:spPr>
          <a:xfrm>
            <a:off x="5929322" y="1643050"/>
            <a:ext cx="1857388" cy="18573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t>Maths</a:t>
            </a:r>
            <a:endParaRPr lang="fr-FR" dirty="0"/>
          </a:p>
        </p:txBody>
      </p:sp>
      <p:sp>
        <p:nvSpPr>
          <p:cNvPr id="6" name="Ellipse 5"/>
          <p:cNvSpPr/>
          <p:nvPr/>
        </p:nvSpPr>
        <p:spPr>
          <a:xfrm>
            <a:off x="7143768" y="3000372"/>
            <a:ext cx="1857388" cy="18573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r-FR" sz="2400" dirty="0" smtClean="0"/>
              <a:t>Physique</a:t>
            </a:r>
          </a:p>
          <a:p>
            <a:pPr algn="ctr"/>
            <a:r>
              <a:rPr lang="fr-FR" sz="2400" dirty="0" smtClean="0"/>
              <a:t>Chimie</a:t>
            </a:r>
            <a:endParaRPr lang="fr-FR" sz="2400" dirty="0"/>
          </a:p>
        </p:txBody>
      </p:sp>
      <p:sp>
        <p:nvSpPr>
          <p:cNvPr id="7" name="Ellipse 6"/>
          <p:cNvSpPr/>
          <p:nvPr/>
        </p:nvSpPr>
        <p:spPr>
          <a:xfrm>
            <a:off x="5286380" y="3357562"/>
            <a:ext cx="1857388" cy="18573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smtClean="0"/>
              <a:t>SVT</a:t>
            </a:r>
          </a:p>
        </p:txBody>
      </p:sp>
      <p:pic>
        <p:nvPicPr>
          <p:cNvPr id="6146" name="Picture 2" descr="http://www.ligue-cancer.net/sites/default/files/styles/largeur_350px/public/mains-solidaires.jpg?itok=8phChoa2"/>
          <p:cNvPicPr>
            <a:picLocks noChangeAspect="1" noChangeArrowheads="1"/>
          </p:cNvPicPr>
          <p:nvPr/>
        </p:nvPicPr>
        <p:blipFill>
          <a:blip r:embed="rId2" cstate="screen"/>
          <a:srcRect/>
          <a:stretch>
            <a:fillRect/>
          </a:stretch>
        </p:blipFill>
        <p:spPr bwMode="auto">
          <a:xfrm>
            <a:off x="6500826" y="3071810"/>
            <a:ext cx="1143008" cy="1010419"/>
          </a:xfrm>
          <a:prstGeom prst="ellipse">
            <a:avLst/>
          </a:prstGeom>
          <a:noFill/>
        </p:spPr>
      </p:pic>
    </p:spTree>
    <p:extLst>
      <p:ext uri="{BB962C8B-B14F-4D97-AF65-F5344CB8AC3E}">
        <p14:creationId xmlns:p14="http://schemas.microsoft.com/office/powerpoint/2010/main" xmlns="" val="2246045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1714488"/>
            <a:ext cx="6820810" cy="4154984"/>
          </a:xfrm>
          <a:prstGeom prst="rect">
            <a:avLst/>
          </a:prstGeom>
        </p:spPr>
        <p:txBody>
          <a:bodyPr wrap="square">
            <a:spAutoFit/>
          </a:bodyPr>
          <a:lstStyle/>
          <a:p>
            <a:pPr marL="342900" indent="-342900" algn="just">
              <a:buFont typeface="Arial" panose="020B0604020202020204" pitchFamily="34" charset="0"/>
              <a:buChar char="•"/>
            </a:pPr>
            <a:r>
              <a:rPr lang="fr-FR" sz="2400" dirty="0" smtClean="0"/>
              <a:t>Faire découvrir des champs disciplinaires de connaissances et les méthodes associées.</a:t>
            </a:r>
          </a:p>
          <a:p>
            <a:pPr marL="342900" indent="-342900" algn="just">
              <a:buFont typeface="Arial" panose="020B0604020202020204" pitchFamily="34" charset="0"/>
              <a:buChar char="•"/>
            </a:pPr>
            <a:r>
              <a:rPr lang="fr-FR" sz="2400" dirty="0" smtClean="0"/>
              <a:t> Informer sur les cursus possibles au cycle terminal comme dans l’enseignement supérieur (IUT, classes préparatoires, université, etc.) ;</a:t>
            </a:r>
          </a:p>
          <a:p>
            <a:pPr marL="342900" indent="-342900" algn="just">
              <a:buFont typeface="Arial" panose="020B0604020202020204" pitchFamily="34" charset="0"/>
              <a:buChar char="•"/>
            </a:pPr>
            <a:r>
              <a:rPr lang="fr-FR" sz="2400" dirty="0" smtClean="0"/>
              <a:t> Identifier les activités professionnelles auxquelles ces cursus peuvent conduire.</a:t>
            </a:r>
          </a:p>
          <a:p>
            <a:pPr marL="342900" indent="-342900" algn="just">
              <a:buFont typeface="Arial" panose="020B0604020202020204" pitchFamily="34" charset="0"/>
              <a:buChar char="•"/>
            </a:pPr>
            <a:r>
              <a:rPr lang="fr-FR" sz="2400" dirty="0" smtClean="0"/>
              <a:t> Acquérir des connaissances au service du développement de compétences.</a:t>
            </a:r>
          </a:p>
          <a:p>
            <a:pPr marL="342900" indent="-342900" algn="just">
              <a:buFont typeface="Arial" panose="020B0604020202020204" pitchFamily="34" charset="0"/>
              <a:buChar char="•"/>
            </a:pPr>
            <a:r>
              <a:rPr lang="fr-FR" sz="2400" dirty="0" smtClean="0"/>
              <a:t> Initier à la démarche scientifique dans le cadre d’un projet.</a:t>
            </a:r>
            <a:endParaRPr lang="fr-FR" sz="2400" dirty="0"/>
          </a:p>
        </p:txBody>
      </p:sp>
      <p:pic>
        <p:nvPicPr>
          <p:cNvPr id="5122" name="Picture 2" descr="Résultats de recherche d'images pour « orientation »"/>
          <p:cNvPicPr>
            <a:picLocks noChangeAspect="1" noChangeArrowheads="1"/>
          </p:cNvPicPr>
          <p:nvPr/>
        </p:nvPicPr>
        <p:blipFill>
          <a:blip r:embed="rId2" cstate="screen"/>
          <a:srcRect/>
          <a:stretch>
            <a:fillRect/>
          </a:stretch>
        </p:blipFill>
        <p:spPr bwMode="auto">
          <a:xfrm>
            <a:off x="7429520" y="3071810"/>
            <a:ext cx="1357307" cy="1351275"/>
          </a:xfrm>
          <a:prstGeom prst="rect">
            <a:avLst/>
          </a:prstGeom>
          <a:noFill/>
        </p:spPr>
      </p:pic>
      <p:pic>
        <p:nvPicPr>
          <p:cNvPr id="5124" name="Picture 4" descr="http://images.all-free-download.com/images/graphiclarge/color_pencil_closeup_picture_166380.jpg"/>
          <p:cNvPicPr>
            <a:picLocks noChangeAspect="1" noChangeArrowheads="1"/>
          </p:cNvPicPr>
          <p:nvPr/>
        </p:nvPicPr>
        <p:blipFill>
          <a:blip r:embed="rId3" cstate="screen"/>
          <a:srcRect/>
          <a:stretch>
            <a:fillRect/>
          </a:stretch>
        </p:blipFill>
        <p:spPr bwMode="auto">
          <a:xfrm>
            <a:off x="7174547" y="1357298"/>
            <a:ext cx="1802767" cy="1319202"/>
          </a:xfrm>
          <a:prstGeom prst="rect">
            <a:avLst/>
          </a:prstGeom>
          <a:noFill/>
        </p:spPr>
      </p:pic>
      <p:pic>
        <p:nvPicPr>
          <p:cNvPr id="5126" name="Picture 6" descr="http://tpe-policescientifique-1schevreul.e-monsite.com/medias/images/tic-est-son-materiel-sur-une-scene-de-crime-1.jpg"/>
          <p:cNvPicPr>
            <a:picLocks noChangeAspect="1" noChangeArrowheads="1"/>
          </p:cNvPicPr>
          <p:nvPr/>
        </p:nvPicPr>
        <p:blipFill>
          <a:blip r:embed="rId4"/>
          <a:srcRect/>
          <a:stretch>
            <a:fillRect/>
          </a:stretch>
        </p:blipFill>
        <p:spPr bwMode="auto">
          <a:xfrm>
            <a:off x="7286644" y="4786322"/>
            <a:ext cx="1428760" cy="1476385"/>
          </a:xfrm>
          <a:prstGeom prst="rect">
            <a:avLst/>
          </a:prstGeom>
          <a:noFill/>
        </p:spPr>
      </p:pic>
      <p:sp>
        <p:nvSpPr>
          <p:cNvPr id="6" name="Rectangle 5"/>
          <p:cNvSpPr/>
          <p:nvPr/>
        </p:nvSpPr>
        <p:spPr>
          <a:xfrm>
            <a:off x="571472" y="357166"/>
            <a:ext cx="1625766" cy="461665"/>
          </a:xfrm>
          <a:prstGeom prst="rect">
            <a:avLst/>
          </a:prstGeom>
        </p:spPr>
        <p:txBody>
          <a:bodyPr wrap="none">
            <a:spAutoFit/>
          </a:bodyPr>
          <a:lstStyle/>
          <a:p>
            <a:pPr lvl="0" algn="just"/>
            <a:r>
              <a:rPr lang="fr-FR" sz="2400" u="sng" dirty="0" smtClean="0">
                <a:solidFill>
                  <a:prstClr val="black"/>
                </a:solidFill>
              </a:rPr>
              <a:t>Mais aussi :</a:t>
            </a:r>
          </a:p>
        </p:txBody>
      </p:sp>
    </p:spTree>
    <p:extLst>
      <p:ext uri="{BB962C8B-B14F-4D97-AF65-F5344CB8AC3E}">
        <p14:creationId xmlns:p14="http://schemas.microsoft.com/office/powerpoint/2010/main" xmlns="" val="2942905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736"/>
            <a:ext cx="4572032" cy="4154984"/>
          </a:xfrm>
          <a:prstGeom prst="rect">
            <a:avLst/>
          </a:prstGeom>
        </p:spPr>
        <p:txBody>
          <a:bodyPr wrap="square">
            <a:spAutoFit/>
          </a:bodyPr>
          <a:lstStyle/>
          <a:p>
            <a:pPr algn="just">
              <a:buFont typeface="Arial" pitchFamily="34" charset="0"/>
              <a:buChar char="•"/>
            </a:pPr>
            <a:r>
              <a:rPr lang="fr-FR" sz="2400" dirty="0" smtClean="0"/>
              <a:t> Savoir utiliser et compléter ses connaissances;</a:t>
            </a:r>
          </a:p>
          <a:p>
            <a:pPr algn="just">
              <a:buFont typeface="Arial" pitchFamily="34" charset="0"/>
              <a:buChar char="•"/>
            </a:pPr>
            <a:r>
              <a:rPr lang="fr-FR" sz="2400" dirty="0" smtClean="0"/>
              <a:t> S’informer, rechercher, extraire et organiser de l’information utile (écrite, orale, observable, numérique);</a:t>
            </a:r>
          </a:p>
          <a:p>
            <a:pPr algn="just">
              <a:buFont typeface="Arial" pitchFamily="34" charset="0"/>
              <a:buChar char="•"/>
            </a:pPr>
            <a:r>
              <a:rPr lang="fr-FR" sz="2400" dirty="0" smtClean="0"/>
              <a:t> Raisonner, argumenter, pratiquer une démarche scientifique, démontrer;</a:t>
            </a:r>
          </a:p>
          <a:p>
            <a:pPr algn="just">
              <a:buFont typeface="Arial" pitchFamily="34" charset="0"/>
              <a:buChar char="•"/>
            </a:pPr>
            <a:r>
              <a:rPr lang="fr-FR" sz="2400" dirty="0" smtClean="0"/>
              <a:t> Communiquer à l’aide d’un langage et d’outils adaptés.</a:t>
            </a:r>
            <a:endParaRPr lang="fr-FR" sz="2400" dirty="0"/>
          </a:p>
        </p:txBody>
      </p:sp>
      <p:graphicFrame>
        <p:nvGraphicFramePr>
          <p:cNvPr id="3" name="Diagramme 2"/>
          <p:cNvGraphicFramePr/>
          <p:nvPr/>
        </p:nvGraphicFramePr>
        <p:xfrm>
          <a:off x="4786314" y="1285860"/>
          <a:ext cx="3857652" cy="4857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500034" y="357166"/>
            <a:ext cx="8429684" cy="830997"/>
          </a:xfrm>
          <a:prstGeom prst="rect">
            <a:avLst/>
          </a:prstGeom>
        </p:spPr>
        <p:txBody>
          <a:bodyPr wrap="square">
            <a:spAutoFit/>
          </a:bodyPr>
          <a:lstStyle/>
          <a:p>
            <a:pPr lvl="0" algn="just"/>
            <a:r>
              <a:rPr lang="fr-FR" sz="2400" dirty="0" smtClean="0">
                <a:solidFill>
                  <a:prstClr val="black"/>
                </a:solidFill>
              </a:rPr>
              <a:t>Cet enseignement d’exploration vise à développer les compétences suivantes :</a:t>
            </a:r>
          </a:p>
        </p:txBody>
      </p:sp>
    </p:spTree>
    <p:extLst>
      <p:ext uri="{BB962C8B-B14F-4D97-AF65-F5344CB8AC3E}">
        <p14:creationId xmlns:p14="http://schemas.microsoft.com/office/powerpoint/2010/main" xmlns="" val="2629479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714356"/>
            <a:ext cx="6786610" cy="1938992"/>
          </a:xfrm>
          <a:prstGeom prst="rect">
            <a:avLst/>
          </a:prstGeom>
        </p:spPr>
        <p:txBody>
          <a:bodyPr wrap="square">
            <a:spAutoFit/>
          </a:bodyPr>
          <a:lstStyle/>
          <a:p>
            <a:pPr algn="just"/>
            <a:r>
              <a:rPr lang="fr-FR" sz="2400" dirty="0" smtClean="0"/>
              <a:t>Vous travaillerez par trinôme ou groupe à effectif réduit dans une salle spécialisée (TP de physique équipée d’ordinateurs, TP de SVT ou salle informatique). La durée de chaque séance est de 1 heure ou de 2 heures par semaine. </a:t>
            </a:r>
          </a:p>
        </p:txBody>
      </p:sp>
      <p:pic>
        <p:nvPicPr>
          <p:cNvPr id="3" name="Image 2" descr="team.jpg"/>
          <p:cNvPicPr>
            <a:picLocks noChangeAspect="1"/>
          </p:cNvPicPr>
          <p:nvPr/>
        </p:nvPicPr>
        <p:blipFill>
          <a:blip r:embed="rId2" cstate="screen"/>
          <a:stretch>
            <a:fillRect/>
          </a:stretch>
        </p:blipFill>
        <p:spPr>
          <a:xfrm>
            <a:off x="7215206" y="428604"/>
            <a:ext cx="1720424" cy="2168430"/>
          </a:xfrm>
          <a:prstGeom prst="rect">
            <a:avLst/>
          </a:prstGeom>
        </p:spPr>
      </p:pic>
      <p:sp>
        <p:nvSpPr>
          <p:cNvPr id="4" name="Rectangle 3"/>
          <p:cNvSpPr/>
          <p:nvPr/>
        </p:nvSpPr>
        <p:spPr>
          <a:xfrm>
            <a:off x="285720" y="2786058"/>
            <a:ext cx="8515370" cy="461665"/>
          </a:xfrm>
          <a:prstGeom prst="rect">
            <a:avLst/>
          </a:prstGeom>
        </p:spPr>
        <p:txBody>
          <a:bodyPr wrap="square">
            <a:spAutoFit/>
          </a:bodyPr>
          <a:lstStyle/>
          <a:p>
            <a:pPr lvl="0"/>
            <a:r>
              <a:rPr lang="fr-FR" sz="2400" b="1" dirty="0" smtClean="0">
                <a:solidFill>
                  <a:prstClr val="black"/>
                </a:solidFill>
              </a:rPr>
              <a:t>L’autonomie et la recherche sont privilégiées.</a:t>
            </a:r>
          </a:p>
        </p:txBody>
      </p:sp>
      <p:sp>
        <p:nvSpPr>
          <p:cNvPr id="5" name="Rectangle 4"/>
          <p:cNvSpPr/>
          <p:nvPr/>
        </p:nvSpPr>
        <p:spPr>
          <a:xfrm>
            <a:off x="285720" y="3429000"/>
            <a:ext cx="8501122" cy="3046988"/>
          </a:xfrm>
          <a:prstGeom prst="rect">
            <a:avLst/>
          </a:prstGeom>
        </p:spPr>
        <p:txBody>
          <a:bodyPr wrap="square">
            <a:spAutoFit/>
          </a:bodyPr>
          <a:lstStyle/>
          <a:p>
            <a:pPr lvl="0" algn="just"/>
            <a:r>
              <a:rPr lang="fr-FR" sz="2400" dirty="0" smtClean="0">
                <a:solidFill>
                  <a:prstClr val="black"/>
                </a:solidFill>
              </a:rPr>
              <a:t>Vous allez apprendre à </a:t>
            </a:r>
            <a:r>
              <a:rPr lang="fr-FR" sz="2400" b="1" dirty="0" smtClean="0">
                <a:solidFill>
                  <a:prstClr val="black"/>
                </a:solidFill>
              </a:rPr>
              <a:t>échanger</a:t>
            </a:r>
            <a:r>
              <a:rPr lang="fr-FR" sz="2400" dirty="0" smtClean="0">
                <a:solidFill>
                  <a:prstClr val="black"/>
                </a:solidFill>
              </a:rPr>
              <a:t> vos idées :</a:t>
            </a:r>
            <a:r>
              <a:rPr lang="fr-FR" sz="2400" b="1" dirty="0" smtClean="0">
                <a:solidFill>
                  <a:prstClr val="black"/>
                </a:solidFill>
              </a:rPr>
              <a:t> écouter </a:t>
            </a:r>
            <a:r>
              <a:rPr lang="fr-FR" sz="2400" dirty="0" smtClean="0">
                <a:solidFill>
                  <a:prstClr val="black"/>
                </a:solidFill>
              </a:rPr>
              <a:t>les autres puis</a:t>
            </a:r>
          </a:p>
          <a:p>
            <a:pPr lvl="0" algn="just"/>
            <a:r>
              <a:rPr lang="fr-FR" sz="2400" b="1" dirty="0" smtClean="0">
                <a:solidFill>
                  <a:prstClr val="black"/>
                </a:solidFill>
              </a:rPr>
              <a:t>défendre vos opinions </a:t>
            </a:r>
            <a:r>
              <a:rPr lang="fr-FR" sz="2400" dirty="0" smtClean="0">
                <a:solidFill>
                  <a:prstClr val="black"/>
                </a:solidFill>
              </a:rPr>
              <a:t>sans les imposer, dans le calme et le respect des autres.</a:t>
            </a:r>
          </a:p>
          <a:p>
            <a:pPr lvl="0" algn="just"/>
            <a:r>
              <a:rPr lang="fr-FR" sz="2400" dirty="0" smtClean="0">
                <a:solidFill>
                  <a:prstClr val="black"/>
                </a:solidFill>
              </a:rPr>
              <a:t>Vous serez devant des « situations problèmes » dont la solution ne sera pas immédiate : elle demandera de la réflexion, des essais, de la persévérance.</a:t>
            </a:r>
          </a:p>
          <a:p>
            <a:pPr lvl="0" algn="just"/>
            <a:r>
              <a:rPr lang="fr-FR" sz="2400" dirty="0" smtClean="0">
                <a:solidFill>
                  <a:prstClr val="black"/>
                </a:solidFill>
              </a:rPr>
              <a:t>C’est par vos questions au prof que vous pourrez progresser mais la réponse sera la votre, pas celle du prof.</a:t>
            </a:r>
            <a:endParaRPr lang="fr-FR" sz="2400" dirty="0">
              <a:solidFill>
                <a:prstClr val="black"/>
              </a:solidFill>
            </a:endParaRPr>
          </a:p>
        </p:txBody>
      </p:sp>
      <p:sp>
        <p:nvSpPr>
          <p:cNvPr id="6" name="Rectangle 5"/>
          <p:cNvSpPr/>
          <p:nvPr/>
        </p:nvSpPr>
        <p:spPr>
          <a:xfrm>
            <a:off x="357158" y="142852"/>
            <a:ext cx="6215106" cy="461665"/>
          </a:xfrm>
          <a:prstGeom prst="rect">
            <a:avLst/>
          </a:prstGeom>
        </p:spPr>
        <p:txBody>
          <a:bodyPr wrap="square">
            <a:spAutoFit/>
          </a:bodyPr>
          <a:lstStyle/>
          <a:p>
            <a:pPr lvl="0"/>
            <a:r>
              <a:rPr lang="fr-FR" sz="2400" u="sng" dirty="0" smtClean="0">
                <a:solidFill>
                  <a:prstClr val="black"/>
                </a:solidFill>
              </a:rPr>
              <a:t>Fonctionnement de l’option MPS :</a:t>
            </a:r>
          </a:p>
        </p:txBody>
      </p:sp>
    </p:spTree>
    <p:extLst>
      <p:ext uri="{BB962C8B-B14F-4D97-AF65-F5344CB8AC3E}">
        <p14:creationId xmlns:p14="http://schemas.microsoft.com/office/powerpoint/2010/main" xmlns="" val="1767879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000108"/>
            <a:ext cx="8229600" cy="1143000"/>
          </a:xfrm>
        </p:spPr>
        <p:txBody>
          <a:bodyPr>
            <a:normAutofit/>
          </a:bodyPr>
          <a:lstStyle/>
          <a:p>
            <a:r>
              <a:rPr lang="fr-FR" dirty="0" smtClean="0"/>
              <a:t>Premier thème sélectionné …</a:t>
            </a:r>
            <a:endParaRPr lang="fr-FR" dirty="0"/>
          </a:p>
        </p:txBody>
      </p:sp>
      <p:sp>
        <p:nvSpPr>
          <p:cNvPr id="3074" name="AutoShape 2" descr="Résultats de recherche d'images pour « suspence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076" name="AutoShape 4" descr="Résultats de recherche d'images pour « suspence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078" name="AutoShape 6" descr="Résultats de recherche d'images pour « suspence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082" name="AutoShape 10" descr="Résultats de recherche d'images pour « suspence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084" name="AutoShape 12" descr="Résultats de recherche d'images pour « suspence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3086" name="Picture 14" descr="http://www.aostasera.it/userdata/immagini/foto/534/noir_3241.jpg"/>
          <p:cNvPicPr>
            <a:picLocks noChangeAspect="1" noChangeArrowheads="1"/>
          </p:cNvPicPr>
          <p:nvPr/>
        </p:nvPicPr>
        <p:blipFill>
          <a:blip r:embed="rId2"/>
          <a:srcRect/>
          <a:stretch>
            <a:fillRect/>
          </a:stretch>
        </p:blipFill>
        <p:spPr bwMode="auto">
          <a:xfrm>
            <a:off x="2776077" y="3714752"/>
            <a:ext cx="3591846" cy="2071702"/>
          </a:xfrm>
          <a:prstGeom prst="rect">
            <a:avLst/>
          </a:prstGeom>
          <a:noFill/>
        </p:spPr>
      </p:pic>
      <p:pic>
        <p:nvPicPr>
          <p:cNvPr id="3080" name="Picture 8" descr="http://static.tumblr.com/cmh8xe3/wW1mab9dd/susbanner.png"/>
          <p:cNvPicPr>
            <a:picLocks noChangeAspect="1" noChangeArrowheads="1"/>
          </p:cNvPicPr>
          <p:nvPr/>
        </p:nvPicPr>
        <p:blipFill>
          <a:blip r:embed="rId3" cstate="screen"/>
          <a:srcRect/>
          <a:stretch>
            <a:fillRect/>
          </a:stretch>
        </p:blipFill>
        <p:spPr bwMode="auto">
          <a:xfrm rot="20439855">
            <a:off x="1526778" y="3699090"/>
            <a:ext cx="3486074" cy="75462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7158" y="2571744"/>
            <a:ext cx="8424936" cy="3416320"/>
          </a:xfrm>
          <a:prstGeom prst="rect">
            <a:avLst/>
          </a:prstGeom>
        </p:spPr>
        <p:txBody>
          <a:bodyPr wrap="square">
            <a:spAutoFit/>
          </a:bodyPr>
          <a:lstStyle/>
          <a:p>
            <a:pPr algn="just"/>
            <a:r>
              <a:rPr lang="fr-FR" sz="2400" dirty="0" smtClean="0"/>
              <a:t>L’investigation policière a pour objectif de déterminer les protagonistes et les circonstances d’un événement passé ayant donné lieu à un délit.</a:t>
            </a:r>
          </a:p>
          <a:p>
            <a:pPr algn="just"/>
            <a:r>
              <a:rPr lang="fr-FR" sz="2400" dirty="0" smtClean="0"/>
              <a:t>Jusqu’au 19e siècle, elle faisait essentiellement appel aux qualités d’observation, d’induction et de synthèse logique des enquêteurs dont Sherlock Holmes est la représentation parfaite.</a:t>
            </a:r>
          </a:p>
          <a:p>
            <a:pPr algn="just"/>
            <a:r>
              <a:rPr lang="fr-FR" sz="2400" dirty="0" smtClean="0"/>
              <a:t>Aujourd’hui, elle se fonde aussi sur l’analyse d’indices nombreux et variés qui bénéficie d’outils scientifiques et de méthodes innovantes.</a:t>
            </a:r>
            <a:endParaRPr lang="fr-FR" sz="2400" dirty="0"/>
          </a:p>
        </p:txBody>
      </p:sp>
      <p:sp>
        <p:nvSpPr>
          <p:cNvPr id="4" name="Rectangle 3"/>
          <p:cNvSpPr/>
          <p:nvPr/>
        </p:nvSpPr>
        <p:spPr>
          <a:xfrm>
            <a:off x="0" y="211048"/>
            <a:ext cx="9144000" cy="584775"/>
          </a:xfrm>
          <a:prstGeom prst="rect">
            <a:avLst/>
          </a:prstGeom>
        </p:spPr>
        <p:txBody>
          <a:bodyPr wrap="square">
            <a:spAutoFit/>
          </a:bodyPr>
          <a:lstStyle/>
          <a:p>
            <a:pPr lvl="0" algn="ctr"/>
            <a:r>
              <a:rPr lang="fr-FR" sz="3200" u="sng" dirty="0" smtClean="0">
                <a:solidFill>
                  <a:prstClr val="black"/>
                </a:solidFill>
              </a:rPr>
              <a:t>Science et investigation policière</a:t>
            </a:r>
          </a:p>
        </p:txBody>
      </p:sp>
      <p:pic>
        <p:nvPicPr>
          <p:cNvPr id="2054" name="Picture 6" descr="Résultats de recherche d'images pour « méthodes et pratiques scientifiques »"/>
          <p:cNvPicPr>
            <a:picLocks noChangeAspect="1" noChangeArrowheads="1"/>
          </p:cNvPicPr>
          <p:nvPr/>
        </p:nvPicPr>
        <p:blipFill>
          <a:blip r:embed="rId2" cstate="screen"/>
          <a:srcRect/>
          <a:stretch>
            <a:fillRect/>
          </a:stretch>
        </p:blipFill>
        <p:spPr bwMode="auto">
          <a:xfrm>
            <a:off x="428596" y="1214422"/>
            <a:ext cx="1327601" cy="990595"/>
          </a:xfrm>
          <a:prstGeom prst="rect">
            <a:avLst/>
          </a:prstGeom>
          <a:noFill/>
        </p:spPr>
      </p:pic>
      <p:pic>
        <p:nvPicPr>
          <p:cNvPr id="2056" name="Picture 8" descr="Résultats de recherche d'images pour « méthodes et pratiques scientifiques »"/>
          <p:cNvPicPr>
            <a:picLocks noChangeAspect="1" noChangeArrowheads="1"/>
          </p:cNvPicPr>
          <p:nvPr/>
        </p:nvPicPr>
        <p:blipFill>
          <a:blip r:embed="rId3"/>
          <a:srcRect/>
          <a:stretch>
            <a:fillRect/>
          </a:stretch>
        </p:blipFill>
        <p:spPr bwMode="auto">
          <a:xfrm>
            <a:off x="7215206" y="1071546"/>
            <a:ext cx="1143000" cy="1143001"/>
          </a:xfrm>
          <a:prstGeom prst="rect">
            <a:avLst/>
          </a:prstGeom>
          <a:noFill/>
        </p:spPr>
      </p:pic>
      <p:pic>
        <p:nvPicPr>
          <p:cNvPr id="2058" name="Picture 10" descr="http://www.citescolairedefumel.fr/lycee_general_fumel/enseignements/exploration/MPS/files/stacks_image_624.jpg"/>
          <p:cNvPicPr>
            <a:picLocks noChangeAspect="1" noChangeArrowheads="1"/>
          </p:cNvPicPr>
          <p:nvPr/>
        </p:nvPicPr>
        <p:blipFill>
          <a:blip r:embed="rId4"/>
          <a:srcRect/>
          <a:stretch>
            <a:fillRect/>
          </a:stretch>
        </p:blipFill>
        <p:spPr bwMode="auto">
          <a:xfrm>
            <a:off x="3071802" y="928670"/>
            <a:ext cx="2714644" cy="1520201"/>
          </a:xfrm>
          <a:prstGeom prst="rect">
            <a:avLst/>
          </a:prstGeom>
          <a:noFill/>
        </p:spPr>
      </p:pic>
    </p:spTree>
    <p:extLst>
      <p:ext uri="{BB962C8B-B14F-4D97-AF65-F5344CB8AC3E}">
        <p14:creationId xmlns:p14="http://schemas.microsoft.com/office/powerpoint/2010/main" xmlns="" val="40771444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39552" y="980728"/>
            <a:ext cx="7920880" cy="1569660"/>
          </a:xfrm>
          <a:prstGeom prst="rect">
            <a:avLst/>
          </a:prstGeom>
          <a:noFill/>
        </p:spPr>
        <p:txBody>
          <a:bodyPr wrap="square" rtlCol="0">
            <a:spAutoFit/>
          </a:bodyPr>
          <a:lstStyle/>
          <a:p>
            <a:r>
              <a:rPr lang="fr-FR" sz="2400" dirty="0" smtClean="0"/>
              <a:t>Induction:</a:t>
            </a:r>
          </a:p>
          <a:p>
            <a:endParaRPr lang="fr-FR" sz="2400" dirty="0"/>
          </a:p>
          <a:p>
            <a:r>
              <a:rPr lang="fr-FR" sz="2400" dirty="0" smtClean="0">
                <a:solidFill>
                  <a:srgbClr val="FF0000"/>
                </a:solidFill>
              </a:rPr>
              <a:t>l'induction est une opération mentale consistant à généraliser un raisonnement ou une observation à partir de cas singuliers. </a:t>
            </a:r>
            <a:endParaRPr lang="fr-FR" sz="2400" dirty="0">
              <a:solidFill>
                <a:srgbClr val="FF0000"/>
              </a:solidFill>
            </a:endParaRPr>
          </a:p>
        </p:txBody>
      </p:sp>
      <p:sp>
        <p:nvSpPr>
          <p:cNvPr id="3" name="Sourire 2"/>
          <p:cNvSpPr/>
          <p:nvPr/>
        </p:nvSpPr>
        <p:spPr>
          <a:xfrm>
            <a:off x="1785918" y="3071810"/>
            <a:ext cx="3429024" cy="2928958"/>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t>
            </a:r>
          </a:p>
        </p:txBody>
      </p:sp>
    </p:spTree>
    <p:extLst>
      <p:ext uri="{BB962C8B-B14F-4D97-AF65-F5344CB8AC3E}">
        <p14:creationId xmlns:p14="http://schemas.microsoft.com/office/powerpoint/2010/main" xmlns="" val="923453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1431</TotalTime>
  <Words>448</Words>
  <Application>Microsoft Office PowerPoint</Application>
  <PresentationFormat>Affichage à l'écran (4:3)</PresentationFormat>
  <Paragraphs>40</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MPS</vt:lpstr>
      <vt:lpstr>Diapositive 2</vt:lpstr>
      <vt:lpstr>Diapositive 3</vt:lpstr>
      <vt:lpstr>Diapositive 4</vt:lpstr>
      <vt:lpstr>Diapositive 5</vt:lpstr>
      <vt:lpstr>Premier thème sélectionné …</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MPS</dc:title>
  <dc:creator>Frederique</dc:creator>
  <cp:lastModifiedBy>Charpy</cp:lastModifiedBy>
  <cp:revision>41</cp:revision>
  <dcterms:created xsi:type="dcterms:W3CDTF">2015-09-01T09:19:12Z</dcterms:created>
  <dcterms:modified xsi:type="dcterms:W3CDTF">2015-09-02T14:11:20Z</dcterms:modified>
</cp:coreProperties>
</file>